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10/19/2017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10/19/2017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10/19/2017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10/19/2017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10/19/2017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10/19/2017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10/19/2017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10/19/2017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НАРОДНЕ УМОТВОРИНЕ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94051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1217" y="489397"/>
            <a:ext cx="7585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Брзалице</a:t>
            </a:r>
            <a:endParaRPr lang="sr-Latn-R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21217" y="971220"/>
            <a:ext cx="1125613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Брзалице су преко игре и смеха, брзим изговарањем и понављањем без грешке, изоштравале моћ запажања и памћења.</a:t>
            </a:r>
          </a:p>
          <a:p>
            <a:r>
              <a:rPr lang="sr-Cyrl-RS" sz="2400" dirty="0" smtClean="0"/>
              <a:t>Добро изговореном брзалицом сматра се она која је поновљена најмање три пута без грешке.Међутим, обично се дешава да при брзом изговору дође до грешке у изговору бар једне речи, што изазива смех код присутних.</a:t>
            </a:r>
          </a:p>
          <a:p>
            <a:r>
              <a:rPr lang="sr-Cyrl-RS" sz="2400" dirty="0" smtClean="0"/>
              <a:t>Брзалице су намерно осмишљене тако да лако дође до грешке у изговору, јер им је циљ био да забаве децу и одрасле.</a:t>
            </a:r>
            <a:endParaRPr lang="sr-Latn-R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21216" y="4018208"/>
            <a:ext cx="1125613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Tx/>
              <a:buChar char="-"/>
            </a:pPr>
            <a:r>
              <a:rPr lang="sr-Cyrl-RS" sz="2400" dirty="0" smtClean="0"/>
              <a:t>Црн јарац црном трну црн врх гризе; не гризи ми, црни јарче, црном врху црни трн.</a:t>
            </a:r>
          </a:p>
          <a:p>
            <a:pPr marL="285750" indent="-285750" fontAlgn="base">
              <a:buFontTx/>
              <a:buChar char="-"/>
            </a:pPr>
            <a:r>
              <a:rPr lang="sr-Cyrl-RS" sz="2400" dirty="0" smtClean="0"/>
              <a:t>Четири чавчића на чунчићу чучећи ћијучу.</a:t>
            </a:r>
          </a:p>
          <a:p>
            <a:pPr marL="285750" indent="-285750" fontAlgn="base">
              <a:buFontTx/>
              <a:buChar char="-"/>
            </a:pPr>
            <a:r>
              <a:rPr lang="sr-Cyrl-RS" sz="2400" dirty="0" smtClean="0"/>
              <a:t>Чоканчићем ћу те, чоканчићем ћеш ме.</a:t>
            </a:r>
          </a:p>
          <a:p>
            <a:pPr marL="285750" indent="-285750" fontAlgn="base">
              <a:buFontTx/>
              <a:buChar char="-"/>
            </a:pPr>
            <a:r>
              <a:rPr lang="sr-Cyrl-RS" sz="2400" dirty="0" smtClean="0"/>
              <a:t>Каменчићем ћеш ме, каменчићем ћу те.</a:t>
            </a:r>
          </a:p>
          <a:p>
            <a:pPr marL="285750" indent="-285750" fontAlgn="base">
              <a:buFontTx/>
              <a:buChar char="-"/>
            </a:pPr>
            <a:r>
              <a:rPr lang="sr-Cyrl-RS" sz="2400" dirty="0" smtClean="0"/>
              <a:t>Питала метла метлу где је метла метлу; метла метла метлу иза врата</a:t>
            </a:r>
            <a:r>
              <a:rPr lang="sr-Cyrl-RS" dirty="0" smtClean="0"/>
              <a:t>.</a:t>
            </a:r>
            <a:r>
              <a:rPr lang="sr-Latn-RS" dirty="0"/>
              <a:t/>
            </a:r>
            <a:br>
              <a:rPr lang="sr-Latn-RS" dirty="0"/>
            </a:b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793172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3036" y="566670"/>
            <a:ext cx="8806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Питалице</a:t>
            </a:r>
            <a:endParaRPr lang="sr-Latn-R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965915" y="1287887"/>
            <a:ext cx="106637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Питалице су веома кратке умотворине, написане у облику дијалога.</a:t>
            </a:r>
            <a:r>
              <a:rPr lang="sr-Latn-RS" sz="2400" dirty="0"/>
              <a:t> </a:t>
            </a:r>
            <a:endParaRPr lang="sr-Cyrl-RS" sz="2400" dirty="0" smtClean="0"/>
          </a:p>
          <a:p>
            <a:r>
              <a:rPr lang="sr-Cyrl-RS" sz="2400" dirty="0" smtClean="0"/>
              <a:t>Састављене су од питања и мудрог одговора.</a:t>
            </a:r>
          </a:p>
          <a:p>
            <a:r>
              <a:rPr lang="sr-Cyrl-RS" sz="2400" dirty="0" smtClean="0"/>
              <a:t>Могу се посматрати као пословице дате преко дијалога.</a:t>
            </a:r>
            <a:endParaRPr lang="sr-Latn-R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53036" y="3095496"/>
            <a:ext cx="10247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Питао магарац дете: „Шта ћеш бити кад непрестано учиш?“</a:t>
            </a:r>
          </a:p>
          <a:p>
            <a:r>
              <a:rPr lang="sr-Cyrl-RS" sz="2400" dirty="0" smtClean="0"/>
              <a:t>„Не знам шта ћу бити, али знам да нећу бити магарац“.</a:t>
            </a:r>
            <a:endParaRPr lang="sr-Latn-R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53036" y="4065712"/>
            <a:ext cx="104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Питали миша: „У ком селу најбоље живиш?“</a:t>
            </a:r>
          </a:p>
          <a:p>
            <a:r>
              <a:rPr lang="sr-Cyrl-RS" sz="2400" dirty="0" smtClean="0"/>
              <a:t>„У ономе где нема мачака“.</a:t>
            </a:r>
            <a:endParaRPr lang="sr-Latn-R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965915" y="5064812"/>
            <a:ext cx="10247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Питали нечије дете: „Како у вашем селу зову вука?“</a:t>
            </a:r>
          </a:p>
          <a:p>
            <a:r>
              <a:rPr lang="sr-Cyrl-RS" sz="2400" dirty="0" smtClean="0"/>
              <a:t>„Богме, он и незван дође“.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651498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7279" y="940157"/>
            <a:ext cx="1009703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dirty="0" smtClean="0"/>
              <a:t>Читањем народних умотворина стичете знања, сазнајете много животне истине и мудре поуке, а можете се и забавити.</a:t>
            </a:r>
          </a:p>
          <a:p>
            <a:endParaRPr lang="sr-Cyrl-RS" sz="3600" dirty="0"/>
          </a:p>
          <a:p>
            <a:r>
              <a:rPr lang="sr-Cyrl-RS" sz="3600" dirty="0" smtClean="0"/>
              <a:t>Негујте читање, оно вас оплемењује и богати!!!</a:t>
            </a:r>
            <a:endParaRPr lang="sr-Latn-R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807594" y="4997003"/>
            <a:ext cx="7624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Ваше учитељице Марина и Јасмина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317927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4572" y="689317"/>
            <a:ext cx="1108534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Народне умотворине је створио народ, односно талентовани људи из народа чија имена обично не знамо. </a:t>
            </a:r>
          </a:p>
          <a:p>
            <a:endParaRPr lang="sr-Cyrl-RS" sz="2400" dirty="0" smtClean="0"/>
          </a:p>
          <a:p>
            <a:r>
              <a:rPr lang="sr-Cyrl-RS" sz="2400" dirty="0" smtClean="0"/>
              <a:t>Творци народних умотворина нису имали образовање стечено у школи (нису били писмени), већ су знање стицали богатим животним искуством. Своје искуство млађим генерацијама преносили су усменим путем, па се због тога народне умотворине називају народна усмена књижевност.</a:t>
            </a:r>
          </a:p>
          <a:p>
            <a:endParaRPr lang="sr-Cyrl-RS" sz="2400" dirty="0" smtClean="0"/>
          </a:p>
          <a:p>
            <a:r>
              <a:rPr lang="sr-Cyrl-RS" sz="2400" dirty="0" smtClean="0"/>
              <a:t>А зашто их зовемо УМОТВОРИНЕ?</a:t>
            </a:r>
          </a:p>
          <a:p>
            <a:endParaRPr lang="sr-Cyrl-RS" dirty="0"/>
          </a:p>
        </p:txBody>
      </p:sp>
      <p:sp>
        <p:nvSpPr>
          <p:cNvPr id="3" name="TextBox 2"/>
          <p:cNvSpPr txBox="1"/>
          <p:nvPr/>
        </p:nvSpPr>
        <p:spPr>
          <a:xfrm>
            <a:off x="604911" y="5008098"/>
            <a:ext cx="10663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Зато што их је створио човеков ум, памет.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3995997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8978" y="576775"/>
            <a:ext cx="51206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Велике заслуге што су народне умотворине сачуване и данас има Вук Стефановић Караџић.</a:t>
            </a:r>
          </a:p>
          <a:p>
            <a:r>
              <a:rPr lang="sr-Cyrl-RS" sz="2400" dirty="0" smtClean="0"/>
              <a:t>Он је сакупљао и први записивао народне умотворине.</a:t>
            </a:r>
          </a:p>
          <a:p>
            <a:r>
              <a:rPr lang="sr-Cyrl-RS" sz="2400" dirty="0" smtClean="0"/>
              <a:t>Захваљујући њему сачувано је народно благо које нас и данас учи многим животним стварима, из којег сазнајемо о особинама људи, прихватљивим моралним особинама, лошим особинама, али и о богатој историји нашег народа.</a:t>
            </a:r>
            <a:endParaRPr lang="sr-Latn-R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6837" y="1899724"/>
            <a:ext cx="4483760" cy="3558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178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446" y="759655"/>
            <a:ext cx="9383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Народне умотворине, као облик књижевности, делимо на:</a:t>
            </a:r>
            <a:endParaRPr lang="sr-Latn-R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139483" y="1969477"/>
            <a:ext cx="261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поезију</a:t>
            </a:r>
            <a:endParaRPr lang="sr-Latn-R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051495" y="1969477"/>
            <a:ext cx="2686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прозу</a:t>
            </a:r>
            <a:endParaRPr lang="sr-Latn-R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399606" y="1899138"/>
            <a:ext cx="4234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smtClean="0"/>
              <a:t>кратке </a:t>
            </a:r>
            <a:r>
              <a:rPr lang="sr-Cyrl-RS" sz="2400" dirty="0" smtClean="0"/>
              <a:t>народне умотворине</a:t>
            </a:r>
            <a:endParaRPr lang="sr-Latn-R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012874" y="2855742"/>
            <a:ext cx="225083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sr-Cyrl-RS" sz="2400" dirty="0" smtClean="0"/>
              <a:t>Лирске песме</a:t>
            </a:r>
          </a:p>
          <a:p>
            <a:pPr marL="285750" indent="-285750">
              <a:buFontTx/>
              <a:buChar char="-"/>
            </a:pPr>
            <a:r>
              <a:rPr lang="sr-Cyrl-RS" sz="2400" dirty="0" smtClean="0"/>
              <a:t>Епске песме</a:t>
            </a:r>
          </a:p>
          <a:p>
            <a:pPr marL="285750" indent="-285750">
              <a:buFontTx/>
              <a:buChar char="-"/>
            </a:pPr>
            <a:r>
              <a:rPr lang="sr-Cyrl-RS" sz="2400" dirty="0" smtClean="0"/>
              <a:t>Лирско – епске песме</a:t>
            </a:r>
            <a:endParaRPr lang="sr-Latn-R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051495" y="2757269"/>
            <a:ext cx="23915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sr-Cyrl-RS" sz="2400" dirty="0" smtClean="0"/>
              <a:t>Бајке</a:t>
            </a:r>
          </a:p>
          <a:p>
            <a:pPr marL="285750" indent="-285750">
              <a:buFontTx/>
              <a:buChar char="-"/>
            </a:pPr>
            <a:r>
              <a:rPr lang="sr-Cyrl-RS" sz="2400" dirty="0" smtClean="0"/>
              <a:t>Басне</a:t>
            </a:r>
          </a:p>
          <a:p>
            <a:pPr marL="285750" indent="-285750">
              <a:buFontTx/>
              <a:buChar char="-"/>
            </a:pPr>
            <a:r>
              <a:rPr lang="sr-Cyrl-RS" sz="2400" dirty="0" smtClean="0"/>
              <a:t>Приповетке</a:t>
            </a:r>
          </a:p>
          <a:p>
            <a:pPr marL="285750" indent="-285750">
              <a:buFontTx/>
              <a:buChar char="-"/>
            </a:pPr>
            <a:r>
              <a:rPr lang="sr-Cyrl-RS" sz="2400" dirty="0" smtClean="0"/>
              <a:t>Легенде</a:t>
            </a:r>
          </a:p>
          <a:p>
            <a:pPr marL="285750" indent="-285750">
              <a:buFontTx/>
              <a:buChar char="-"/>
            </a:pPr>
            <a:r>
              <a:rPr lang="sr-Cyrl-RS" sz="2400" dirty="0" smtClean="0"/>
              <a:t>Шаљиве приче</a:t>
            </a:r>
          </a:p>
          <a:p>
            <a:pPr marL="285750" indent="-285750">
              <a:buFontTx/>
              <a:buChar char="-"/>
            </a:pPr>
            <a:r>
              <a:rPr lang="sr-Cyrl-RS" sz="2400" dirty="0" smtClean="0"/>
              <a:t>Анегдоте </a:t>
            </a:r>
            <a:endParaRPr lang="sr-Latn-R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399606" y="2715065"/>
            <a:ext cx="28557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sr-Cyrl-RS" sz="2400" dirty="0" smtClean="0"/>
              <a:t>Пословице</a:t>
            </a:r>
          </a:p>
          <a:p>
            <a:pPr marL="285750" indent="-285750">
              <a:buFontTx/>
              <a:buChar char="-"/>
            </a:pPr>
            <a:r>
              <a:rPr lang="sr-Cyrl-RS" sz="2400" dirty="0" smtClean="0"/>
              <a:t>Ређалице</a:t>
            </a:r>
          </a:p>
          <a:p>
            <a:pPr marL="285750" indent="-285750">
              <a:buFontTx/>
              <a:buChar char="-"/>
            </a:pPr>
            <a:r>
              <a:rPr lang="sr-Cyrl-RS" sz="2400" dirty="0" smtClean="0"/>
              <a:t>Брзалице</a:t>
            </a:r>
          </a:p>
          <a:p>
            <a:pPr marL="285750" indent="-285750">
              <a:buFontTx/>
              <a:buChar char="-"/>
            </a:pPr>
            <a:r>
              <a:rPr lang="sr-Cyrl-RS" sz="2400" dirty="0" smtClean="0"/>
              <a:t>Разбрајалице</a:t>
            </a:r>
          </a:p>
          <a:p>
            <a:pPr marL="285750" indent="-285750">
              <a:buFontTx/>
              <a:buChar char="-"/>
            </a:pPr>
            <a:r>
              <a:rPr lang="sr-Cyrl-RS" sz="2400" dirty="0" smtClean="0"/>
              <a:t>Питалице </a:t>
            </a:r>
            <a:r>
              <a:rPr lang="sr-Cyrl-RS" sz="2400" dirty="0" smtClean="0"/>
              <a:t> 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3561464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9822" y="2321169"/>
            <a:ext cx="96082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dirty="0" smtClean="0"/>
              <a:t>Да поновимо неке народне умотворине које смо до сада учили</a:t>
            </a:r>
            <a:endParaRPr lang="sr-Latn-RS" sz="4000" dirty="0"/>
          </a:p>
        </p:txBody>
      </p:sp>
    </p:spTree>
    <p:extLst>
      <p:ext uri="{BB962C8B-B14F-4D97-AF65-F5344CB8AC3E}">
        <p14:creationId xmlns:p14="http://schemas.microsoft.com/office/powerpoint/2010/main" val="3046427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51495" y="407963"/>
            <a:ext cx="4346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Бајке</a:t>
            </a:r>
            <a:endParaRPr lang="sr-Latn-R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76775" y="1406769"/>
            <a:ext cx="984223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Бајка је прича у којој се говори о нестварним ликовима и догађајима.</a:t>
            </a:r>
          </a:p>
          <a:p>
            <a:endParaRPr lang="sr-Cyrl-RS" sz="2400" dirty="0" smtClean="0"/>
          </a:p>
          <a:p>
            <a:r>
              <a:rPr lang="sr-Cyrl-RS" sz="2400" dirty="0" smtClean="0"/>
              <a:t>У </a:t>
            </a:r>
            <a:r>
              <a:rPr lang="sr-Cyrl-RS" sz="2400" dirty="0" smtClean="0"/>
              <a:t>њима се прича о змајевима, аждајама, вилама и другим измишљеним бићима.</a:t>
            </a:r>
          </a:p>
          <a:p>
            <a:endParaRPr lang="sr-Cyrl-RS" sz="2400" dirty="0" smtClean="0"/>
          </a:p>
          <a:p>
            <a:r>
              <a:rPr lang="sr-Cyrl-RS" sz="2400" dirty="0" smtClean="0"/>
              <a:t>У </a:t>
            </a:r>
            <a:r>
              <a:rPr lang="sr-Cyrl-RS" sz="2400" dirty="0" smtClean="0"/>
              <a:t>њима се такође прича о царевима и краљевима.</a:t>
            </a:r>
          </a:p>
          <a:p>
            <a:endParaRPr lang="sr-Cyrl-RS" sz="2400" dirty="0" smtClean="0"/>
          </a:p>
          <a:p>
            <a:r>
              <a:rPr lang="sr-Cyrl-RS" sz="2400" dirty="0" smtClean="0"/>
              <a:t>У </a:t>
            </a:r>
            <a:r>
              <a:rPr lang="sr-Cyrl-RS" sz="2400" dirty="0" smtClean="0"/>
              <a:t>бајкама има доста сукоба између добра и зла, а на крају бајке увек победи добро. </a:t>
            </a:r>
            <a:endParaRPr lang="sr-Cyrl-RS" sz="2400" dirty="0" smtClean="0"/>
          </a:p>
          <a:p>
            <a:endParaRPr lang="sr-Cyrl-RS" sz="2400" dirty="0"/>
          </a:p>
          <a:p>
            <a:r>
              <a:rPr lang="sr-Cyrl-RS" sz="2400" dirty="0" smtClean="0"/>
              <a:t>Бајка </a:t>
            </a:r>
            <a:r>
              <a:rPr lang="sr-Cyrl-RS" sz="2400" dirty="0" smtClean="0"/>
              <a:t>по правилу има срећан крај.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1920503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3538" y="520505"/>
            <a:ext cx="5092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Басне</a:t>
            </a:r>
            <a:endParaRPr lang="sr-Latn-R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012874" y="1477108"/>
            <a:ext cx="910179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Басне су приче у којима су главни ликови животиње.</a:t>
            </a:r>
          </a:p>
          <a:p>
            <a:endParaRPr lang="sr-Cyrl-RS" sz="2400" dirty="0" smtClean="0"/>
          </a:p>
          <a:p>
            <a:r>
              <a:rPr lang="sr-Cyrl-RS" sz="2400" dirty="0" smtClean="0"/>
              <a:t>Животиње </a:t>
            </a:r>
            <a:r>
              <a:rPr lang="sr-Cyrl-RS" sz="2400" dirty="0" smtClean="0"/>
              <a:t>у баснама имају особине људи.</a:t>
            </a:r>
          </a:p>
          <a:p>
            <a:endParaRPr lang="sr-Cyrl-RS" sz="2400" dirty="0" smtClean="0"/>
          </a:p>
          <a:p>
            <a:r>
              <a:rPr lang="sr-Cyrl-RS" sz="2400" dirty="0" smtClean="0"/>
              <a:t>На </a:t>
            </a:r>
            <a:r>
              <a:rPr lang="sr-Cyrl-RS" sz="2400" dirty="0" smtClean="0"/>
              <a:t>пример: магарцу се приписује глупост, лисици лукавство, вуку прождрљивост, јагњету умиљатост, волу снага, зецу брзина, корњачи спорост...</a:t>
            </a:r>
          </a:p>
          <a:p>
            <a:endParaRPr lang="sr-Cyrl-RS" sz="2400" dirty="0" smtClean="0"/>
          </a:p>
          <a:p>
            <a:r>
              <a:rPr lang="sr-Cyrl-RS" sz="2400" dirty="0" smtClean="0"/>
              <a:t>Басне </a:t>
            </a:r>
            <a:r>
              <a:rPr lang="sr-Cyrl-RS" sz="2400" dirty="0" smtClean="0"/>
              <a:t>су кратке приче, а њихов задатак је био да пренесу ПОУКУ.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2152228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3378" y="675249"/>
            <a:ext cx="8102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Пословице</a:t>
            </a:r>
            <a:endParaRPr lang="sr-Latn-R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72197" y="1350498"/>
            <a:ext cx="97657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Пословице су кратке и сажете изреке дате обично као савет или упутство. Пословицама се поучно изричу животне истине и правила.</a:t>
            </a:r>
          </a:p>
          <a:p>
            <a:r>
              <a:rPr lang="sr-Cyrl-RS" sz="2400" dirty="0" smtClean="0"/>
              <a:t>Пословице имају велику васпитну улогу.</a:t>
            </a:r>
            <a:endParaRPr lang="sr-Latn-R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72197" y="3492354"/>
            <a:ext cx="84687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Договор кућу гради.</a:t>
            </a:r>
          </a:p>
          <a:p>
            <a:r>
              <a:rPr lang="sr-Cyrl-RS" sz="2400" dirty="0" smtClean="0"/>
              <a:t>У ратара црне руке, а бела погача.</a:t>
            </a:r>
          </a:p>
          <a:p>
            <a:r>
              <a:rPr lang="sr-Cyrl-RS" sz="2400" dirty="0" smtClean="0"/>
              <a:t>Ко ради, не боји се глади.</a:t>
            </a:r>
          </a:p>
          <a:p>
            <a:r>
              <a:rPr lang="sr-Cyrl-RS" sz="2400" dirty="0" smtClean="0"/>
              <a:t>Знање је право имање.</a:t>
            </a:r>
          </a:p>
          <a:p>
            <a:r>
              <a:rPr lang="sr-Cyrl-RS" sz="2400" dirty="0" smtClean="0"/>
              <a:t>Своје чувај, а туђе не дирај.</a:t>
            </a:r>
          </a:p>
          <a:p>
            <a:r>
              <a:rPr lang="sr-Cyrl-RS" sz="2400" dirty="0" smtClean="0"/>
              <a:t>Ко не чува мало, не може ни доста имати.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112436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5243" y="492369"/>
            <a:ext cx="7090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Загонетке </a:t>
            </a:r>
            <a:endParaRPr lang="sr-Latn-R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04911" y="1167618"/>
            <a:ext cx="103034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Загонетка је нека врста игре којом се нешто загонета, којом се тражи неки одговор, који је у ствари, садржан у њој самој. </a:t>
            </a:r>
            <a:endParaRPr lang="sr-Cyrl-RS" sz="2400" dirty="0" smtClean="0"/>
          </a:p>
          <a:p>
            <a:r>
              <a:rPr lang="sr-Cyrl-RS" sz="2400" dirty="0" smtClean="0"/>
              <a:t>Да </a:t>
            </a:r>
            <a:r>
              <a:rPr lang="sr-Cyrl-RS" sz="2400" dirty="0" smtClean="0"/>
              <a:t>бисмо одгонетнули загонетку, морамо бити маштовити, досетљиви и спремни да истовремено размишљамо у више праваца.</a:t>
            </a:r>
            <a:endParaRPr lang="sr-Latn-R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04911" y="3207434"/>
            <a:ext cx="95238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Без коже уђе, а кожом изађе.  </a:t>
            </a:r>
          </a:p>
          <a:p>
            <a:r>
              <a:rPr lang="sr-Cyrl-RS" sz="2400" dirty="0" smtClean="0"/>
              <a:t>Друге зове, себе не чује.</a:t>
            </a:r>
          </a:p>
          <a:p>
            <a:r>
              <a:rPr lang="sr-Cyrl-RS" sz="2400" dirty="0" smtClean="0"/>
              <a:t>Бела се роди, зелена одрасте, црвена умире.</a:t>
            </a:r>
          </a:p>
          <a:p>
            <a:r>
              <a:rPr lang="sr-Cyrl-RS" sz="2400" dirty="0" smtClean="0"/>
              <a:t>Шта увек иде, а с места се не миче?</a:t>
            </a:r>
            <a:endParaRPr lang="sr-Latn-R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04911" y="4877918"/>
            <a:ext cx="6780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Решења: хлеб, звоно, трешња, часовник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14890375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105</TotalTime>
  <Words>717</Words>
  <Application>Microsoft Office PowerPoint</Application>
  <PresentationFormat>Widescreen</PresentationFormat>
  <Paragraphs>87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Century Gothic</vt:lpstr>
      <vt:lpstr>Garamond</vt:lpstr>
      <vt:lpstr>Savon</vt:lpstr>
      <vt:lpstr>НАРОДНЕ УМОТВОРИНЕ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НАРОДНЕ УМОТВОРИНЕ</dc:title>
  <dc:creator>MATEJA</dc:creator>
  <cp:lastModifiedBy>MATEJA</cp:lastModifiedBy>
  <cp:revision>13</cp:revision>
  <dcterms:created xsi:type="dcterms:W3CDTF">2017-10-19T04:15:48Z</dcterms:created>
  <dcterms:modified xsi:type="dcterms:W3CDTF">2017-10-19T06:04:06Z</dcterms:modified>
</cp:coreProperties>
</file>